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1" r:id="rId3"/>
    <p:sldId id="259" r:id="rId4"/>
    <p:sldId id="273" r:id="rId5"/>
    <p:sldId id="275" r:id="rId6"/>
    <p:sldId id="276" r:id="rId7"/>
    <p:sldId id="262" r:id="rId8"/>
    <p:sldId id="257" r:id="rId9"/>
    <p:sldId id="274" r:id="rId10"/>
    <p:sldId id="264" r:id="rId11"/>
    <p:sldId id="260" r:id="rId12"/>
    <p:sldId id="263" r:id="rId13"/>
    <p:sldId id="265" r:id="rId14"/>
    <p:sldId id="266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00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23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8C4871-50F3-844F-B650-FD2FE57B8917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CAA4A9-1344-6249-8761-4B3910B53D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0461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AA4A9-1344-6249-8761-4B3910B53DE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8501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AA4A9-1344-6249-8761-4B3910B53DE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42745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AA4A9-1344-6249-8761-4B3910B53DE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35620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08177-0F42-4B40-A2FE-AB353ADDF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66CD41-173B-1449-A409-586C16F863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1166DC-3141-7742-BF0A-55CACE0E3C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B0052A-BB12-3343-847B-824E1B64D4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A21910-6684-5047-8391-848629864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08799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A6C1B-47A0-8B41-BAC8-EF7D89E222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6BEBDB4-8D7D-1244-96EC-311C2BBB39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2C7165-B408-C146-AA99-38E22B4FC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4A11E4-2C23-CB48-A0DD-389BD3514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B57665-3677-9E4C-BCFB-8E1B1F27CC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64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736323F-9C55-E54A-BBBE-DCFD88EF608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9E4BD0-4A5C-2B47-B496-144D23E7012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F0AD55-AB4A-194B-90F8-4CFDE8FCBD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A7822C-F8BD-B04A-891C-15EC34ADE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B2035A-A20A-474E-986C-392B9883A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60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5BB38C-8D46-414C-B52A-F79DA6A2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0A3BA4-ADEC-2D47-8062-EFD027F1DD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7FEB94-907E-5D4C-97D5-5C43B02C7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37A73-5797-0948-8F9E-93E4C171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4C483F-4BD5-384B-BF23-4D108A9592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3950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2A73F-39E8-8840-BE00-E9EFE293E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9169C-0489-BE4C-8E32-422DB15226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7D0F5F-5C85-6C43-A34D-9FAEF81FE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240A3-176A-D54C-8161-F48E6D2B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893EE0-1C3C-A44B-989F-1143C50BE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4454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B81046-B31A-414F-BCEE-C74E925DD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E5DD92-32A8-064B-9F56-170BDB5262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DB126E-B9ED-D944-A415-85F40EEEAC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C50ED-6979-6D4C-B716-C1F257D6C1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E92531-6BCB-7F41-99F8-3E2DF79B0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CD486B-6001-E14D-B131-A93C968907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7229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D445E-931D-874E-9CDC-CEA1E95FC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216645-8D6E-B741-9521-3626E98F36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C6F6D7B-7FCB-C64F-9B99-9AA5DB724E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57E55E-9BAA-304E-9740-052A308448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84863CC-4ACD-5046-986B-CFD57EB27E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3F5B0E3-A4C7-8D4E-B360-19EBBE04C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C3B115-631C-F940-B20D-086120324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4CC52-D273-2C4A-BD98-A479B566E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555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AABF4-E05D-274A-8402-1B0DCE8A7C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57B4D9-267B-EB41-9871-5A362D3A0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2F1E7E-693A-4745-A8B6-FEB3BD75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E68C9-5F7E-164D-8C8E-9B6C1D71B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98716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0E5DE6A-9E04-C141-8B0E-130165828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19140BF-E622-774A-B780-55BBEF5B5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42ED86-3D89-EC4B-96A9-747A0FD2A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27778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32E2B2-40F4-0949-ABE5-74BF41A1CB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62B636-69B2-8349-92FC-C469B91AD0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D43C9A-AD81-A64A-91D4-084EBD1B3D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9E8315-E48E-1648-821A-0D2DA1C5D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79FC806-7677-2743-91E2-6325C6A990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EA7DF-3369-B141-8480-8A1F5A25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3470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20D29-760A-D04D-A264-0E465F17A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8D61BFC-05BF-824B-BD0C-3291CB274EC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2402F5-0A35-4144-8B81-304A4677E2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AB7D0D-508E-CD48-9298-6346BD2212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B221F-5BF8-594F-9403-474BC5923E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8CF2735-FB32-5748-93C7-EAB9865E2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793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E486D25-1832-3F4B-AC49-FAB255CF5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BEBA8D-5AFB-F047-9DC8-3219AC2515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9BED37-D082-E742-A582-49F109D248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706AEB-0C64-6E4F-959C-B1192C09DF90}" type="datetimeFigureOut">
              <a:rPr lang="en-US" smtClean="0"/>
              <a:t>4/22/22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B56EE-2664-D743-AC82-2B0AC556A6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BDA0A2-BD7B-1B40-9795-981E8630EE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01DC52-E1A8-8943-A7B6-E6FC45F687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37775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www.nst.us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erc.com/pa/Stand/Pages/CIPStandards.aspx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142A9-F881-6748-808C-CDDDFB42E34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8" r="13818" b="1223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56EA2B-D189-F949-A6FA-B35A03655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0" y="1028567"/>
            <a:ext cx="5340929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400" b="1" dirty="0">
                <a:latin typeface="Helvetica" pitchFamily="2" charset="0"/>
              </a:rPr>
              <a:t>The Matrix: </a:t>
            </a:r>
            <a:br>
              <a:rPr lang="en-US" sz="4400" b="1" dirty="0">
                <a:latin typeface="Helvetica" pitchFamily="2" charset="0"/>
              </a:rPr>
            </a:br>
            <a:r>
              <a:rPr lang="en-US" sz="3200" b="1" dirty="0">
                <a:latin typeface="Helvetica" pitchFamily="2" charset="0"/>
              </a:rPr>
              <a:t>Cybersecurity Standards Cross-Mapping</a:t>
            </a:r>
            <a:br>
              <a:rPr lang="en-US" sz="4400" b="1" dirty="0">
                <a:latin typeface="Helvetica" pitchFamily="2" charset="0"/>
              </a:rPr>
            </a:br>
            <a:endParaRPr lang="en-US" sz="4400" dirty="0">
              <a:latin typeface="Helvetica" pitchFamily="2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2DF135-C49B-F141-84AA-B339ABC092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Alex </a:t>
            </a:r>
            <a:r>
              <a:rPr lang="en-US" sz="2000" dirty="0">
                <a:latin typeface="Helvetica" pitchFamily="2" charset="0"/>
              </a:rPr>
              <a:t>Assante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0019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5978236" cy="9856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1037" y="1851720"/>
            <a:ext cx="8605839" cy="781857"/>
          </a:xfrm>
        </p:spPr>
        <p:txBody>
          <a:bodyPr/>
          <a:lstStyle/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</a:rPr>
              <a:t>Future work that can be done on my project: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09089B6F-CCC2-A040-9A6C-82497FD68732}"/>
              </a:ext>
            </a:extLst>
          </p:cNvPr>
          <p:cNvSpPr txBox="1">
            <a:spLocks/>
          </p:cNvSpPr>
          <p:nvPr/>
        </p:nvSpPr>
        <p:spPr>
          <a:xfrm>
            <a:off x="681037" y="2633577"/>
            <a:ext cx="6054614" cy="28827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</a:rPr>
              <a:t>Implementing New Features</a:t>
            </a:r>
          </a:p>
          <a:p>
            <a:r>
              <a:rPr lang="en-US" dirty="0">
                <a:solidFill>
                  <a:schemeClr val="bg1"/>
                </a:solidFill>
              </a:rPr>
              <a:t>Integrating and Cross-Mapping More Standards</a:t>
            </a:r>
          </a:p>
          <a:p>
            <a:r>
              <a:rPr lang="en-US" dirty="0">
                <a:solidFill>
                  <a:schemeClr val="bg1"/>
                </a:solidFill>
              </a:rPr>
              <a:t>Scripting Data Importation Tools</a:t>
            </a:r>
          </a:p>
          <a:p>
            <a:r>
              <a:rPr lang="en-US" dirty="0">
                <a:solidFill>
                  <a:schemeClr val="bg1"/>
                </a:solidFill>
              </a:rPr>
              <a:t>Updating Upon Standard Re-releases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Graphic 5" descr="Gears with solid fill">
            <a:extLst>
              <a:ext uri="{FF2B5EF4-FFF2-40B4-BE49-F238E27FC236}">
                <a16:creationId xmlns:a16="http://schemas.microsoft.com/office/drawing/2014/main" id="{EC29EB99-BE9D-324B-A13C-1A9C64C275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922911" y="3429000"/>
            <a:ext cx="2882727" cy="2882727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AC640161-CD05-3745-A832-CB42829DEA68}"/>
              </a:ext>
            </a:extLst>
          </p:cNvPr>
          <p:cNvSpPr/>
          <p:nvPr/>
        </p:nvSpPr>
        <p:spPr>
          <a:xfrm>
            <a:off x="10652037" y="4372531"/>
            <a:ext cx="1004552" cy="1687133"/>
          </a:xfrm>
          <a:prstGeom prst="upArrow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62686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7067462" cy="985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Challenges Along The Way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942" y="3016069"/>
            <a:ext cx="4828309" cy="1571547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Learning The Standards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Confusing Language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100s if not 1000s of Pages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FBFBC6-ACE7-5249-8876-4BD3C9218F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723" y="6125320"/>
            <a:ext cx="11996554" cy="580965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20B8562-6C66-0744-BD2D-4BD2E7509E40}"/>
              </a:ext>
            </a:extLst>
          </p:cNvPr>
          <p:cNvSpPr txBox="1">
            <a:spLocks/>
          </p:cNvSpPr>
          <p:nvPr/>
        </p:nvSpPr>
        <p:spPr>
          <a:xfrm>
            <a:off x="6762749" y="3015864"/>
            <a:ext cx="4828309" cy="25002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Importing Information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Remove/Reformat Planned Features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Reformat Tables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Excel Formulas (30+ iterations)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Almost 1000 cells populated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337C57B-73FE-AE4E-B67A-4773DC8BD725}"/>
              </a:ext>
            </a:extLst>
          </p:cNvPr>
          <p:cNvSpPr txBox="1">
            <a:spLocks/>
          </p:cNvSpPr>
          <p:nvPr/>
        </p:nvSpPr>
        <p:spPr>
          <a:xfrm>
            <a:off x="600942" y="2064577"/>
            <a:ext cx="2428007" cy="665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Standards</a:t>
            </a: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0FD57B8-F2A2-694B-8F32-C7F7EE5336CF}"/>
              </a:ext>
            </a:extLst>
          </p:cNvPr>
          <p:cNvSpPr txBox="1">
            <a:spLocks/>
          </p:cNvSpPr>
          <p:nvPr/>
        </p:nvSpPr>
        <p:spPr>
          <a:xfrm>
            <a:off x="6762749" y="2064577"/>
            <a:ext cx="3832945" cy="52744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Cross Mapping Tool</a:t>
            </a:r>
          </a:p>
        </p:txBody>
      </p:sp>
    </p:spTree>
    <p:extLst>
      <p:ext uri="{BB962C8B-B14F-4D97-AF65-F5344CB8AC3E}">
        <p14:creationId xmlns:p14="http://schemas.microsoft.com/office/powerpoint/2010/main" val="16637699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5978236" cy="985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3753" y="1818468"/>
            <a:ext cx="4828309" cy="424266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NERC CIP Standards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CIS Top 18 Standards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NIST Framework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Data Analysis Techniques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Time Management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Professional Development Techniques/Management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Many More!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pic>
        <p:nvPicPr>
          <p:cNvPr id="6" name="Picture 5" descr="NIST framework categories not showing the 108 sub categories">
            <a:extLst>
              <a:ext uri="{FF2B5EF4-FFF2-40B4-BE49-F238E27FC236}">
                <a16:creationId xmlns:a16="http://schemas.microsoft.com/office/drawing/2014/main" id="{15CF8CA9-A6BD-A746-8B3D-00101527FA3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643" y="1718270"/>
            <a:ext cx="3768263" cy="4024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DE2AC7-2AE9-3745-9E87-174CF836B361}"/>
              </a:ext>
            </a:extLst>
          </p:cNvPr>
          <p:cNvSpPr txBox="1"/>
          <p:nvPr/>
        </p:nvSpPr>
        <p:spPr>
          <a:xfrm>
            <a:off x="7625094" y="5895191"/>
            <a:ext cx="36038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Helvetica" pitchFamily="2" charset="0"/>
              </a:rPr>
              <a:t>NIST Framework Categories not showing the 108 sub-categories</a:t>
            </a:r>
          </a:p>
        </p:txBody>
      </p:sp>
    </p:spTree>
    <p:extLst>
      <p:ext uri="{BB962C8B-B14F-4D97-AF65-F5344CB8AC3E}">
        <p14:creationId xmlns:p14="http://schemas.microsoft.com/office/powerpoint/2010/main" val="25282709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5978236" cy="9856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Plans After Graduation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5705" y="2706622"/>
            <a:ext cx="5403273" cy="196714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I was hired as a Cyber Security Consultant at NST where I will begin fulltime employment on June 6</a:t>
            </a:r>
            <a:r>
              <a:rPr lang="en-US" baseline="30000" dirty="0">
                <a:solidFill>
                  <a:schemeClr val="bg1"/>
                </a:solidFill>
              </a:rPr>
              <a:t>th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CC381FB-FD41-BC40-8D23-A777C3EE20C5}"/>
              </a:ext>
            </a:extLst>
          </p:cNvPr>
          <p:cNvSpPr txBox="1"/>
          <p:nvPr/>
        </p:nvSpPr>
        <p:spPr>
          <a:xfrm>
            <a:off x="285705" y="6211669"/>
            <a:ext cx="210846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hlinkClick r:id="rId2"/>
              </a:rPr>
              <a:t>https://www.nst.us/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A3D4B8-954B-3141-A28E-22DC67718AD1}"/>
              </a:ext>
            </a:extLst>
          </p:cNvPr>
          <p:cNvSpPr txBox="1"/>
          <p:nvPr/>
        </p:nvSpPr>
        <p:spPr>
          <a:xfrm>
            <a:off x="263236" y="1805600"/>
            <a:ext cx="65776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Network and Security Technologies</a:t>
            </a:r>
          </a:p>
        </p:txBody>
      </p:sp>
      <p:pic>
        <p:nvPicPr>
          <p:cNvPr id="9" name="Picture 8" descr="A picture containing text, person, outdoor&#10;&#10;Description automatically generated">
            <a:extLst>
              <a:ext uri="{FF2B5EF4-FFF2-40B4-BE49-F238E27FC236}">
                <a16:creationId xmlns:a16="http://schemas.microsoft.com/office/drawing/2014/main" id="{DD19AC18-425C-464B-86B9-126404FC8E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3024" y="2668288"/>
            <a:ext cx="5475616" cy="401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6729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5978236" cy="98569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4691" y="1966125"/>
            <a:ext cx="10262617" cy="1610532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hlinkClick r:id="rId2"/>
              </a:rPr>
              <a:t>https://www.cisecurity.org/controls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hlinkClick r:id="rId2"/>
              </a:rPr>
              <a:t>https://www.nist.gov/cyberframework/framework</a:t>
            </a:r>
          </a:p>
          <a:p>
            <a:r>
              <a:rPr lang="en-US" dirty="0">
                <a:solidFill>
                  <a:schemeClr val="bg1"/>
                </a:solidFill>
                <a:latin typeface="Helvetica" pitchFamily="2" charset="0"/>
                <a:hlinkClick r:id="rId2"/>
              </a:rPr>
              <a:t>https://www.nerc.com/pa/Stand/Pages/CIPStandards.aspx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marL="0" indent="0">
              <a:buNone/>
            </a:pPr>
            <a:endParaRPr lang="en-US" dirty="0">
              <a:latin typeface="Helvetica" pitchFamily="2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117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AE4-2473-CD45-92FE-593FC43D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" y="215465"/>
            <a:ext cx="4335780" cy="66278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Background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73F6-5EAA-FC40-876C-97E41518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1920" y="2501770"/>
            <a:ext cx="4757290" cy="3342439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Prevent Cyber Incidences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Detect and Identify Cyber Threats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Protect Against Cyber Threats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Respond To Cyber Threats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Recover From Cyber Incidences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D118D-362C-C44E-A48C-C8C504EEF6A0}"/>
              </a:ext>
            </a:extLst>
          </p:cNvPr>
          <p:cNvSpPr/>
          <p:nvPr/>
        </p:nvSpPr>
        <p:spPr>
          <a:xfrm>
            <a:off x="238298" y="1112412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934A32D-74E5-E344-90D9-D6165990D39C}"/>
              </a:ext>
            </a:extLst>
          </p:cNvPr>
          <p:cNvSpPr txBox="1"/>
          <p:nvPr/>
        </p:nvSpPr>
        <p:spPr>
          <a:xfrm>
            <a:off x="778552" y="1588532"/>
            <a:ext cx="46418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What is a Cybersecurity Standard?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D028BC9-4C79-AA42-B7E6-ED074DA48816}"/>
              </a:ext>
            </a:extLst>
          </p:cNvPr>
          <p:cNvSpPr txBox="1"/>
          <p:nvPr/>
        </p:nvSpPr>
        <p:spPr>
          <a:xfrm>
            <a:off x="778552" y="2994213"/>
            <a:ext cx="493644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Cybersecurity Standards are an amalgamation of best practices compiled by Cybersecurity experts to protect organizations from cyber threats.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F5166F-3978-D846-84AA-8BDF0B75C0F5}"/>
              </a:ext>
            </a:extLst>
          </p:cNvPr>
          <p:cNvCxnSpPr>
            <a:cxnSpLocks/>
          </p:cNvCxnSpPr>
          <p:nvPr/>
        </p:nvCxnSpPr>
        <p:spPr>
          <a:xfrm>
            <a:off x="6111141" y="1494235"/>
            <a:ext cx="0" cy="5214678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E0CF8D74-04D5-1249-A88E-D8C89E1BB9CA}"/>
              </a:ext>
            </a:extLst>
          </p:cNvPr>
          <p:cNvSpPr txBox="1"/>
          <p:nvPr/>
        </p:nvSpPr>
        <p:spPr>
          <a:xfrm>
            <a:off x="6801919" y="1588532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  <a:latin typeface="Helvetica" pitchFamily="2" charset="0"/>
              </a:rPr>
              <a:t>Purpose:</a:t>
            </a:r>
          </a:p>
        </p:txBody>
      </p:sp>
    </p:spTree>
    <p:extLst>
      <p:ext uri="{BB962C8B-B14F-4D97-AF65-F5344CB8AC3E}">
        <p14:creationId xmlns:p14="http://schemas.microsoft.com/office/powerpoint/2010/main" val="373777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AE4-2473-CD45-92FE-593FC43D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" y="215465"/>
            <a:ext cx="4335780" cy="66278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73F6-5EAA-FC40-876C-97E4151841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Research Project analyzing the relationships between Cybersecurity Standards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Work was split into two stages: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Researching the standards (NERC CIP, CIS Top 18, NIST Framework)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Building the cross-mapping tool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Work began in October researching the standards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Didn’t get to start mapping until February/March.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Approximately 300-400 hours of Total Work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D118D-362C-C44E-A48C-C8C504EEF6A0}"/>
              </a:ext>
            </a:extLst>
          </p:cNvPr>
          <p:cNvSpPr/>
          <p:nvPr/>
        </p:nvSpPr>
        <p:spPr>
          <a:xfrm>
            <a:off x="238298" y="1112412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92372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AE4-2473-CD45-92FE-593FC43D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" y="215465"/>
            <a:ext cx="4335780" cy="66278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My Project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FC73F6-5EAA-FC40-876C-97E415184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234932"/>
            <a:ext cx="10515600" cy="3407603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Cross-mapping tool built in Excel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Ease of information sharing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Organization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Analysis Capabilities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Industry Standard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Tool used for cross-mapping illustration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Tool also has features built in to allow for standard implementation mapping</a:t>
            </a:r>
          </a:p>
          <a:p>
            <a:pPr lvl="1"/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Users can track progress in standard adoption projects</a:t>
            </a:r>
          </a:p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Tool meant to be a 1-stop shop for the standards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D118D-362C-C44E-A48C-C8C504EEF6A0}"/>
              </a:ext>
            </a:extLst>
          </p:cNvPr>
          <p:cNvSpPr/>
          <p:nvPr/>
        </p:nvSpPr>
        <p:spPr>
          <a:xfrm>
            <a:off x="238298" y="1112412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F66CC4-958E-6D4E-82DF-60C49DDA54F2}"/>
              </a:ext>
            </a:extLst>
          </p:cNvPr>
          <p:cNvSpPr txBox="1"/>
          <p:nvPr/>
        </p:nvSpPr>
        <p:spPr>
          <a:xfrm>
            <a:off x="1291127" y="1587969"/>
            <a:ext cx="10188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Due to this project being a Research Project, it’s not too glamorous…. Most of the work was done behind the scenes in learning all the standards and analyzing them.</a:t>
            </a:r>
          </a:p>
        </p:txBody>
      </p:sp>
    </p:spTree>
    <p:extLst>
      <p:ext uri="{BB962C8B-B14F-4D97-AF65-F5344CB8AC3E}">
        <p14:creationId xmlns:p14="http://schemas.microsoft.com/office/powerpoint/2010/main" val="13881515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Table&#10;&#10;Description automatically generated">
            <a:extLst>
              <a:ext uri="{FF2B5EF4-FFF2-40B4-BE49-F238E27FC236}">
                <a16:creationId xmlns:a16="http://schemas.microsoft.com/office/drawing/2014/main" id="{4B8EADB2-6445-CD49-8D24-A57633C90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656" y="321734"/>
            <a:ext cx="4723855" cy="2905170"/>
          </a:xfrm>
          <a:prstGeom prst="rect">
            <a:avLst/>
          </a:prstGeom>
        </p:spPr>
      </p:pic>
      <p:pic>
        <p:nvPicPr>
          <p:cNvPr id="13" name="Picture 12" descr="Graphical user interface, text, application, table&#10;&#10;Description automatically generated">
            <a:extLst>
              <a:ext uri="{FF2B5EF4-FFF2-40B4-BE49-F238E27FC236}">
                <a16:creationId xmlns:a16="http://schemas.microsoft.com/office/drawing/2014/main" id="{FA01856B-E49E-7C4E-86A6-4C92DB63A2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1" y="3953157"/>
            <a:ext cx="5426764" cy="2116437"/>
          </a:xfrm>
          <a:prstGeom prst="rect">
            <a:avLst/>
          </a:prstGeom>
        </p:spPr>
      </p:pic>
      <p:sp>
        <p:nvSpPr>
          <p:cNvPr id="25" name="Rectangle 2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Table, timeline&#10;&#10;Description automatically generated">
            <a:extLst>
              <a:ext uri="{FF2B5EF4-FFF2-40B4-BE49-F238E27FC236}">
                <a16:creationId xmlns:a16="http://schemas.microsoft.com/office/drawing/2014/main" id="{874B5EC7-8E23-8A44-B7D6-065AD164D6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5231" y="321734"/>
            <a:ext cx="4112370" cy="606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21076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Table, calendar&#10;&#10;Description automatically generated">
            <a:extLst>
              <a:ext uri="{FF2B5EF4-FFF2-40B4-BE49-F238E27FC236}">
                <a16:creationId xmlns:a16="http://schemas.microsoft.com/office/drawing/2014/main" id="{72FEFFEB-4E38-BC4A-A0C1-AF75A20BFD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893" y="236951"/>
            <a:ext cx="9297314" cy="3672439"/>
          </a:xfrm>
          <a:prstGeom prst="rect">
            <a:avLst/>
          </a:prstGeom>
        </p:spPr>
      </p:pic>
      <p:pic>
        <p:nvPicPr>
          <p:cNvPr id="15" name="Picture 14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329A5812-2754-6B48-8F89-88ED5D3E6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7216" y="3429000"/>
            <a:ext cx="8512133" cy="3192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1003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7AAE4-2473-CD45-92FE-593FC43D15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" y="215465"/>
            <a:ext cx="4335780" cy="662781"/>
          </a:xfrm>
        </p:spPr>
        <p:txBody>
          <a:bodyPr anchor="ctr"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Hypothesis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BD118D-362C-C44E-A48C-C8C504EEF6A0}"/>
              </a:ext>
            </a:extLst>
          </p:cNvPr>
          <p:cNvSpPr/>
          <p:nvPr/>
        </p:nvSpPr>
        <p:spPr>
          <a:xfrm>
            <a:off x="238298" y="1112412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B28B7194-5B61-674B-A4B1-236BDC2A459A}"/>
              </a:ext>
            </a:extLst>
          </p:cNvPr>
          <p:cNvSpPr txBox="1">
            <a:spLocks/>
          </p:cNvSpPr>
          <p:nvPr/>
        </p:nvSpPr>
        <p:spPr>
          <a:xfrm>
            <a:off x="238298" y="1521195"/>
            <a:ext cx="4748666" cy="381560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  <a:latin typeface="Helvetica" pitchFamily="2" charset="0"/>
              </a:rPr>
              <a:t>My research project was designed to evaluate the hypothesis: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  <a:latin typeface="Helvetica" pitchFamily="2" charset="0"/>
            </a:endParaRPr>
          </a:p>
          <a:p>
            <a:pPr marL="0" indent="0">
              <a:buNone/>
            </a:pPr>
            <a:r>
              <a:rPr lang="en-US" b="1" dirty="0">
                <a:solidFill>
                  <a:schemeClr val="bg1"/>
                </a:solidFill>
                <a:latin typeface="Helvetica" pitchFamily="2" charset="0"/>
              </a:rPr>
              <a:t>Cybersecurity standards across the nation possess only modest divergence in requirements and cybersecurity practices</a:t>
            </a:r>
            <a:r>
              <a:rPr lang="en-US" b="1" dirty="0">
                <a:latin typeface="Helvetica" pitchFamily="2" charset="0"/>
              </a:rPr>
              <a:t>.</a:t>
            </a:r>
          </a:p>
          <a:p>
            <a:pPr marL="0" indent="0">
              <a:buNone/>
            </a:pPr>
            <a:endParaRPr lang="en-US" sz="1500" dirty="0"/>
          </a:p>
        </p:txBody>
      </p:sp>
      <p:pic>
        <p:nvPicPr>
          <p:cNvPr id="9" name="Picture 8" descr="A group of people wearing clothing&#10;&#10;Description automatically generated with low confidence">
            <a:extLst>
              <a:ext uri="{FF2B5EF4-FFF2-40B4-BE49-F238E27FC236}">
                <a16:creationId xmlns:a16="http://schemas.microsoft.com/office/drawing/2014/main" id="{5F353C9D-2BBE-0643-BF3F-1A1069E3E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33741" y="1494235"/>
            <a:ext cx="6419961" cy="5099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90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63DD5-7602-8D40-80BB-B1F9B518BB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296" y="271638"/>
            <a:ext cx="2749231" cy="907415"/>
          </a:xfrm>
        </p:spPr>
        <p:txBody>
          <a:bodyPr anchor="ctr">
            <a:normAutofit fontScale="90000"/>
          </a:bodyPr>
          <a:lstStyle/>
          <a:p>
            <a:pPr algn="ctr"/>
            <a:r>
              <a:rPr lang="en-US" sz="4400" dirty="0">
                <a:solidFill>
                  <a:schemeClr val="bg1"/>
                </a:solidFill>
                <a:latin typeface="Helvetica" pitchFamily="2" charset="0"/>
              </a:rPr>
              <a:t>Conclusion</a:t>
            </a:r>
            <a:endParaRPr lang="en-US" dirty="0">
              <a:solidFill>
                <a:schemeClr val="bg1"/>
              </a:solidFill>
              <a:latin typeface="Helvetica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1249B1-8E96-2B41-9945-B0C512B401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13439" y="1701595"/>
            <a:ext cx="3515726" cy="2019221"/>
          </a:xfrm>
        </p:spPr>
        <p:txBody>
          <a:bodyPr>
            <a:norm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Hypothesis:  Cybersecurity standards across the nation possess only modest divergence in requirements and cybersecurity practices</a:t>
            </a:r>
            <a:r>
              <a:rPr lang="en-US" sz="2200" b="1" dirty="0">
                <a:latin typeface="Helvetica" pitchFamily="2" charset="0"/>
              </a:rPr>
              <a:t>.</a:t>
            </a:r>
          </a:p>
          <a:p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9DA639-795D-E342-96EA-F81EBA91AF74}"/>
              </a:ext>
            </a:extLst>
          </p:cNvPr>
          <p:cNvSpPr/>
          <p:nvPr/>
        </p:nvSpPr>
        <p:spPr>
          <a:xfrm>
            <a:off x="203595" y="1204865"/>
            <a:ext cx="3935413" cy="125818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529E66-8F7F-554E-BC13-B7F03928B272}"/>
              </a:ext>
            </a:extLst>
          </p:cNvPr>
          <p:cNvSpPr txBox="1"/>
          <p:nvPr/>
        </p:nvSpPr>
        <p:spPr>
          <a:xfrm>
            <a:off x="413440" y="4091728"/>
            <a:ext cx="3515726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171 Requirements Mapped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15 Did Not Map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8.77% “No Match”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91.23% Match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11ED563-7210-1047-9950-F7DC1B23DEE6}"/>
              </a:ext>
            </a:extLst>
          </p:cNvPr>
          <p:cNvSpPr txBox="1"/>
          <p:nvPr/>
        </p:nvSpPr>
        <p:spPr>
          <a:xfrm>
            <a:off x="5181704" y="4599113"/>
            <a:ext cx="616226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>
                <a:solidFill>
                  <a:schemeClr val="bg1"/>
                </a:solidFill>
                <a:latin typeface="Helvetica" pitchFamily="2" charset="0"/>
              </a:rPr>
              <a:t>An overwhelming majority of the standards’ requirements mapped to each other.  Mapping was based on language of the requirement or the intent of the requirement.</a:t>
            </a:r>
          </a:p>
        </p:txBody>
      </p:sp>
      <p:pic>
        <p:nvPicPr>
          <p:cNvPr id="8" name="Picture 7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5C68A0CC-5671-C94F-8D97-30348150A0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4345" y="1209751"/>
            <a:ext cx="7452359" cy="2794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3392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 descr="Document with solid fill">
            <a:extLst>
              <a:ext uri="{FF2B5EF4-FFF2-40B4-BE49-F238E27FC236}">
                <a16:creationId xmlns:a16="http://schemas.microsoft.com/office/drawing/2014/main" id="{B5100313-A05F-A44E-92EE-711ED1780D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53752" y="4042229"/>
            <a:ext cx="2751082" cy="275108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F053336-B202-D04F-8D5A-523165B15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3236" y="194577"/>
            <a:ext cx="5978236" cy="98569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  <a:latin typeface="Helvetica" pitchFamily="2" charset="0"/>
              </a:rPr>
              <a:t>Project Context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790464-56D5-2A4D-ABDE-B5D0A0C361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383" y="1767637"/>
            <a:ext cx="7212232" cy="157728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900" dirty="0">
                <a:solidFill>
                  <a:schemeClr val="bg1"/>
                </a:solidFill>
                <a:latin typeface="Helvetica" pitchFamily="2" charset="0"/>
              </a:rPr>
              <a:t>Companies are forced to adopt Cybersecurity Standards: </a:t>
            </a:r>
          </a:p>
          <a:p>
            <a:pPr lvl="1"/>
            <a:r>
              <a:rPr lang="en-US" sz="1900" dirty="0">
                <a:solidFill>
                  <a:schemeClr val="bg1"/>
                </a:solidFill>
                <a:latin typeface="Helvetica" pitchFamily="2" charset="0"/>
              </a:rPr>
              <a:t>Shareholders</a:t>
            </a:r>
          </a:p>
          <a:p>
            <a:pPr lvl="1"/>
            <a:r>
              <a:rPr lang="en-US" sz="1900" dirty="0">
                <a:solidFill>
                  <a:schemeClr val="bg1"/>
                </a:solidFill>
                <a:latin typeface="Helvetica" pitchFamily="2" charset="0"/>
              </a:rPr>
              <a:t>Clients</a:t>
            </a:r>
          </a:p>
          <a:p>
            <a:pPr lvl="1"/>
            <a:r>
              <a:rPr lang="en-US" sz="1900" dirty="0">
                <a:solidFill>
                  <a:schemeClr val="bg1"/>
                </a:solidFill>
                <a:latin typeface="Helvetica" pitchFamily="2" charset="0"/>
              </a:rPr>
              <a:t>US and/or Foreign Governments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90E7475-6BE3-1148-8FD6-10A2B4403809}"/>
              </a:ext>
            </a:extLst>
          </p:cNvPr>
          <p:cNvSpPr/>
          <p:nvPr/>
        </p:nvSpPr>
        <p:spPr>
          <a:xfrm>
            <a:off x="263236" y="1341696"/>
            <a:ext cx="11715404" cy="147657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2"/>
              </a:solidFill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29B4F532-44B4-E646-8BE2-6172770FC04B}"/>
              </a:ext>
            </a:extLst>
          </p:cNvPr>
          <p:cNvSpPr txBox="1">
            <a:spLocks/>
          </p:cNvSpPr>
          <p:nvPr/>
        </p:nvSpPr>
        <p:spPr>
          <a:xfrm>
            <a:off x="523382" y="5212818"/>
            <a:ext cx="7212232" cy="6069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Companies often adopt multiple standards.  This project hopes to ease the adoption of secondary/tertiary standards.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BF585051-935C-3D42-95B8-415A45B7CC1F}"/>
              </a:ext>
            </a:extLst>
          </p:cNvPr>
          <p:cNvSpPr txBox="1">
            <a:spLocks/>
          </p:cNvSpPr>
          <p:nvPr/>
        </p:nvSpPr>
        <p:spPr>
          <a:xfrm>
            <a:off x="523382" y="3429000"/>
            <a:ext cx="7958465" cy="147144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Standard adoption isn’t easy: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Several Months to Years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Cost 10s of thousands to millions of dollars</a:t>
            </a:r>
          </a:p>
          <a:p>
            <a:r>
              <a:rPr lang="en-US" sz="1800" dirty="0">
                <a:solidFill>
                  <a:schemeClr val="bg1"/>
                </a:solidFill>
                <a:latin typeface="Helvetica" pitchFamily="2" charset="0"/>
              </a:rPr>
              <a:t>If not adopted properly, standard violations can cost up to $1 million/day (worst case scenario seen so far)</a:t>
            </a:r>
            <a:endParaRPr lang="en-US" dirty="0"/>
          </a:p>
          <a:p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pic>
        <p:nvPicPr>
          <p:cNvPr id="12" name="Graphic 11" descr="Excavator with solid fill">
            <a:extLst>
              <a:ext uri="{FF2B5EF4-FFF2-40B4-BE49-F238E27FC236}">
                <a16:creationId xmlns:a16="http://schemas.microsoft.com/office/drawing/2014/main" id="{0C2DAE3F-0FD2-E045-A008-4D30F44E7D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34855" y="4931980"/>
            <a:ext cx="1926020" cy="1926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7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3467</TotalTime>
  <Words>540</Words>
  <Application>Microsoft Macintosh PowerPoint</Application>
  <PresentationFormat>Widescreen</PresentationFormat>
  <Paragraphs>119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Helvetica</vt:lpstr>
      <vt:lpstr>Office Theme</vt:lpstr>
      <vt:lpstr>The Matrix:  Cybersecurity Standards Cross-Mapping </vt:lpstr>
      <vt:lpstr>Background</vt:lpstr>
      <vt:lpstr>My Project</vt:lpstr>
      <vt:lpstr>My Project</vt:lpstr>
      <vt:lpstr>PowerPoint Presentation</vt:lpstr>
      <vt:lpstr>PowerPoint Presentation</vt:lpstr>
      <vt:lpstr>Hypothesis</vt:lpstr>
      <vt:lpstr>Conclusion</vt:lpstr>
      <vt:lpstr>Project Context</vt:lpstr>
      <vt:lpstr>Future Work</vt:lpstr>
      <vt:lpstr>Challenges Along The Way</vt:lpstr>
      <vt:lpstr>Lessons Learned</vt:lpstr>
      <vt:lpstr>Plans After Graduation</vt:lpstr>
      <vt:lpstr>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Assante</dc:creator>
  <cp:lastModifiedBy>Michael Assante</cp:lastModifiedBy>
  <cp:revision>85</cp:revision>
  <dcterms:created xsi:type="dcterms:W3CDTF">2021-12-03T14:28:15Z</dcterms:created>
  <dcterms:modified xsi:type="dcterms:W3CDTF">2022-04-22T17:56:51Z</dcterms:modified>
</cp:coreProperties>
</file>